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>
        <p:scale>
          <a:sx n="65" d="100"/>
          <a:sy n="65" d="100"/>
        </p:scale>
        <p:origin x="700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CD0D-F042-4632-AD03-1C088417886B}" type="datetimeFigureOut">
              <a:rPr lang="ru-RU" smtClean="0"/>
              <a:t>09.02.2017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992862AD-36EE-4A1F-A39C-2AB795F05D7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502636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CD0D-F042-4632-AD03-1C088417886B}" type="datetimeFigureOut">
              <a:rPr lang="ru-RU" smtClean="0"/>
              <a:t>09.02.2017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992862AD-36EE-4A1F-A39C-2AB795F05D7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579471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CD0D-F042-4632-AD03-1C088417886B}" type="datetimeFigureOut">
              <a:rPr lang="ru-RU" smtClean="0"/>
              <a:t>09.02.2017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992862AD-36EE-4A1F-A39C-2AB795F05D78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7337372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CD0D-F042-4632-AD03-1C088417886B}" type="datetimeFigureOut">
              <a:rPr lang="ru-RU" smtClean="0"/>
              <a:t>09.02.2017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992862AD-36EE-4A1F-A39C-2AB795F05D7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5764213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CD0D-F042-4632-AD03-1C088417886B}" type="datetimeFigureOut">
              <a:rPr lang="ru-RU" smtClean="0"/>
              <a:t>09.02.2017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992862AD-36EE-4A1F-A39C-2AB795F05D78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02595037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CD0D-F042-4632-AD03-1C088417886B}" type="datetimeFigureOut">
              <a:rPr lang="ru-RU" smtClean="0"/>
              <a:t>09.02.2017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992862AD-36EE-4A1F-A39C-2AB795F05D7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2371868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CD0D-F042-4632-AD03-1C088417886B}" type="datetimeFigureOut">
              <a:rPr lang="ru-RU" smtClean="0"/>
              <a:t>09.02.2017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2862AD-36EE-4A1F-A39C-2AB795F05D7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7323575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CD0D-F042-4632-AD03-1C088417886B}" type="datetimeFigureOut">
              <a:rPr lang="ru-RU" smtClean="0"/>
              <a:t>09.02.2017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2862AD-36EE-4A1F-A39C-2AB795F05D7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241401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CD0D-F042-4632-AD03-1C088417886B}" type="datetimeFigureOut">
              <a:rPr lang="ru-RU" smtClean="0"/>
              <a:t>09.02.2017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2862AD-36EE-4A1F-A39C-2AB795F05D7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891182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CD0D-F042-4632-AD03-1C088417886B}" type="datetimeFigureOut">
              <a:rPr lang="ru-RU" smtClean="0"/>
              <a:t>09.02.2017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992862AD-36EE-4A1F-A39C-2AB795F05D7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920787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CD0D-F042-4632-AD03-1C088417886B}" type="datetimeFigureOut">
              <a:rPr lang="ru-RU" smtClean="0"/>
              <a:t>09.02.2017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992862AD-36EE-4A1F-A39C-2AB795F05D7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352023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CD0D-F042-4632-AD03-1C088417886B}" type="datetimeFigureOut">
              <a:rPr lang="ru-RU" smtClean="0"/>
              <a:t>09.02.2017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992862AD-36EE-4A1F-A39C-2AB795F05D7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126078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CD0D-F042-4632-AD03-1C088417886B}" type="datetimeFigureOut">
              <a:rPr lang="ru-RU" smtClean="0"/>
              <a:t>09.02.2017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2862AD-36EE-4A1F-A39C-2AB795F05D7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52902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CD0D-F042-4632-AD03-1C088417886B}" type="datetimeFigureOut">
              <a:rPr lang="ru-RU" smtClean="0"/>
              <a:t>09.02.2017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2862AD-36EE-4A1F-A39C-2AB795F05D7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153805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CD0D-F042-4632-AD03-1C088417886B}" type="datetimeFigureOut">
              <a:rPr lang="ru-RU" smtClean="0"/>
              <a:t>09.02.2017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2862AD-36EE-4A1F-A39C-2AB795F05D7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907304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CD0D-F042-4632-AD03-1C088417886B}" type="datetimeFigureOut">
              <a:rPr lang="ru-RU" smtClean="0"/>
              <a:t>09.02.2017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992862AD-36EE-4A1F-A39C-2AB795F05D7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719559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7ECD0D-F042-4632-AD03-1C088417886B}" type="datetimeFigureOut">
              <a:rPr lang="ru-RU" smtClean="0"/>
              <a:t>09.02.2017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992862AD-36EE-4A1F-A39C-2AB795F05D7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509371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064774" y="1520302"/>
            <a:ext cx="9891252" cy="25776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175" indent="-3175" algn="ctr">
              <a:lnSpc>
                <a:spcPct val="150000"/>
              </a:lnSpc>
              <a:spcBef>
                <a:spcPts val="695"/>
              </a:spcBef>
              <a:spcAft>
                <a:spcPts val="0"/>
              </a:spcAft>
            </a:pPr>
            <a:r>
              <a:rPr lang="ru-RU" sz="2400" b="1" spc="-15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Лекция 1. Понятие системы и его эволюция </a:t>
            </a:r>
            <a:endParaRPr lang="ru-RU" sz="14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175" indent="-3175" algn="ctr">
              <a:lnSpc>
                <a:spcPct val="150000"/>
              </a:lnSpc>
              <a:spcBef>
                <a:spcPts val="695"/>
              </a:spcBef>
              <a:spcAft>
                <a:spcPts val="0"/>
              </a:spcAft>
            </a:pPr>
            <a:r>
              <a:rPr lang="ru-RU" sz="2400" b="1" spc="-15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ru-RU" sz="14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spcBef>
                <a:spcPts val="695"/>
              </a:spcBef>
              <a:spcAft>
                <a:spcPts val="0"/>
              </a:spcAft>
              <a:buFont typeface="+mj-lt"/>
              <a:buAutoNum type="arabicPeriod"/>
            </a:pPr>
            <a:r>
              <a:rPr lang="ru-RU" sz="2400" b="1" spc="-15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Развитие определения системы.</a:t>
            </a:r>
            <a:endParaRPr lang="ru-RU" sz="14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spcBef>
                <a:spcPts val="695"/>
              </a:spcBef>
              <a:spcAft>
                <a:spcPts val="0"/>
              </a:spcAft>
              <a:buFont typeface="+mj-lt"/>
              <a:buAutoNum type="arabicPeriod"/>
            </a:pPr>
            <a:r>
              <a:rPr lang="ru-RU" sz="2400" b="1" spc="-15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Понятия, характеризующие строение и функционирование систем</a:t>
            </a:r>
            <a:endParaRPr lang="ru-RU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932404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1592826" y="230234"/>
            <a:ext cx="10304206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Понятия, характеризующие строение и функционирование систем</a:t>
            </a:r>
          </a:p>
          <a:p>
            <a:pPr algn="just"/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Рассмотрим основные понятия, помогающие уточнять представление о системе. Понятия, входящие в определение системы, тесно связаны между собой, и по мнению Л. фон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Берталанфи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не могут быть определены независимо, а определяются, как правило, одно через другое, уточняя друг друга, и поэтому принятую здесь последовательность их изложения следует считать условной.</a:t>
            </a:r>
          </a:p>
          <a:p>
            <a:pPr algn="just"/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Элемент.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Под элементом принято понимать простейшую, неделимую часть системы. Однако ответ на вопрос, что является такой частью, может быть неоднозначным. Например, в качестве элементов стола можно назвать «ножки, ящики, крышку и т. д.», а можно - «атомы, молекулы», в зависимости от того, какая задача стоит перед исследователем.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686883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172927" y="2174764"/>
            <a:ext cx="9724104" cy="19538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985" marR="6985" indent="335915" algn="just">
              <a:lnSpc>
                <a:spcPct val="150000"/>
              </a:lnSpc>
              <a:spcAft>
                <a:spcPts val="0"/>
              </a:spcAft>
            </a:pPr>
            <a:r>
              <a:rPr lang="ru-RU" sz="2800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Э</a:t>
            </a:r>
            <a:r>
              <a:rPr lang="ru-RU" sz="2800" b="1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лемент - это предел членения системы с точки зрения аспекта рассмотрения, решения кон­кретной задачи, поставленной цели.</a:t>
            </a:r>
            <a:endParaRPr lang="ru-RU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1941292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956619" y="632029"/>
            <a:ext cx="9812594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33655" indent="342900" algn="just">
              <a:lnSpc>
                <a:spcPct val="150000"/>
              </a:lnSpc>
              <a:spcBef>
                <a:spcPts val="385"/>
              </a:spcBef>
              <a:spcAft>
                <a:spcPts val="0"/>
              </a:spcAft>
            </a:pPr>
            <a:r>
              <a:rPr lang="ru-RU" sz="2400" b="1" spc="-25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Компоненты и подсистемы. </a:t>
            </a:r>
            <a:r>
              <a:rPr lang="ru-RU" sz="2400" spc="-25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Иногда термин элемент используют в 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более широком смысле, даже в тех случаях, когда система не может </a:t>
            </a:r>
            <a:r>
              <a:rPr lang="ru-RU" sz="2400" spc="-2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быть сразу разделена на составляющие, являющиеся пределом ее члене­ния. Однако при многоуровневом расчленении системы лучше исполь­</a:t>
            </a:r>
            <a:r>
              <a:rPr lang="ru-RU" sz="2400" spc="-15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зовать другие термины, предусмотренные в теории систем: сложные </a:t>
            </a:r>
            <a:r>
              <a:rPr lang="ru-RU" sz="2400" spc="-1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системы принято вначале делить на </a:t>
            </a:r>
            <a:r>
              <a:rPr lang="ru-RU" sz="2400" i="1" spc="-1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подсистемы </a:t>
            </a:r>
            <a:r>
              <a:rPr lang="ru-RU" sz="2400" spc="-1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или на </a:t>
            </a:r>
            <a:r>
              <a:rPr lang="ru-RU" sz="2400" i="1" spc="-1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компоненты.</a:t>
            </a:r>
            <a:endParaRPr lang="ru-RU" sz="14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890" indent="334010" algn="just">
              <a:lnSpc>
                <a:spcPct val="150000"/>
              </a:lnSpc>
              <a:spcAft>
                <a:spcPts val="0"/>
              </a:spcAft>
            </a:pPr>
            <a:r>
              <a:rPr lang="ru-RU" sz="2400" spc="-3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Понятие подсистема подразумевает, что выделяется относительно не­</a:t>
            </a:r>
            <a:r>
              <a:rPr lang="ru-RU" sz="2400" spc="-35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зависимая часть системы, обладающая свойствами системы, и в частности </a:t>
            </a:r>
            <a:r>
              <a:rPr lang="ru-RU" sz="2400" spc="-2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имеющая подцель, на достижение которой ориентирована подсистема, а </a:t>
            </a:r>
            <a:r>
              <a:rPr lang="ru-RU" sz="2400" spc="-25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также другие свойства - целостности, </a:t>
            </a:r>
            <a:r>
              <a:rPr lang="ru-RU" sz="2400" spc="-25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коммуникативности</a:t>
            </a:r>
            <a:r>
              <a:rPr lang="ru-RU" sz="2400" spc="-25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и т. п., опреде­</a:t>
            </a:r>
            <a:r>
              <a:rPr lang="ru-RU" sz="2400" spc="-2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ляемые закономерностями систем.</a:t>
            </a:r>
            <a:endParaRPr lang="ru-RU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8126256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986117" y="428520"/>
            <a:ext cx="9881418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6985" indent="342265" algn="just">
              <a:lnSpc>
                <a:spcPct val="150000"/>
              </a:lnSpc>
              <a:spcAft>
                <a:spcPts val="0"/>
              </a:spcAft>
            </a:pPr>
            <a:r>
              <a:rPr lang="ru-RU" sz="2800" b="1" spc="-25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Связь. </a:t>
            </a:r>
            <a:r>
              <a:rPr lang="ru-RU" sz="2800" spc="-25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Понятие </a:t>
            </a:r>
            <a:r>
              <a:rPr lang="ru-RU" sz="2800" spc="14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связь</a:t>
            </a:r>
            <a:r>
              <a:rPr lang="ru-RU" sz="2800" spc="-25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входит в любое определение системы и </a:t>
            </a:r>
            <a:r>
              <a:rPr lang="ru-RU" sz="2800" spc="-2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обеспечивает возникновение и сохранение ее целостных свойств. Это </a:t>
            </a:r>
            <a:r>
              <a:rPr lang="ru-RU" sz="2800" spc="-25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понятие одновременно характеризует и строение (статику), и функцио­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нирование (динамику) системы.</a:t>
            </a:r>
            <a:endParaRPr lang="ru-RU" sz="16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342900" algn="just">
              <a:lnSpc>
                <a:spcPct val="150000"/>
              </a:lnSpc>
              <a:spcAft>
                <a:spcPts val="0"/>
              </a:spcAft>
            </a:pPr>
            <a:r>
              <a:rPr lang="ru-RU" sz="2800" b="1" i="1" spc="-2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Связь определяют как ограничение степени свободы элементов.</a:t>
            </a:r>
            <a:r>
              <a:rPr lang="ru-RU" sz="2800" i="1" spc="-2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spc="-25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Действительно, элементы, вступая во взаимодействие (связь) друг с дру­</a:t>
            </a:r>
            <a:r>
              <a:rPr lang="ru-RU" sz="2800" spc="-2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гом, утрачивают часть своих свойств, которыми они потенциально обла­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дали в свободном состоянии.</a:t>
            </a:r>
            <a:endParaRPr lang="ru-RU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9643821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054942" y="1696119"/>
            <a:ext cx="9399639" cy="33499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175" marR="15240" indent="339725" algn="just">
              <a:lnSpc>
                <a:spcPct val="150000"/>
              </a:lnSpc>
              <a:spcBef>
                <a:spcPts val="455"/>
              </a:spcBef>
              <a:spcAft>
                <a:spcPts val="0"/>
              </a:spcAft>
            </a:pP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Связи можно охарактеризовать </a:t>
            </a:r>
            <a:r>
              <a:rPr lang="ru-RU" sz="2400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направлением, силой, характером 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(или </a:t>
            </a:r>
            <a:r>
              <a:rPr lang="ru-RU" sz="2400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видом). 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 первому признаку связи делят на </a:t>
            </a:r>
            <a:r>
              <a:rPr lang="ru-RU" sz="2400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направленные 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и </a:t>
            </a:r>
            <a:r>
              <a:rPr lang="ru-RU" sz="2400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нена­правленные. 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 второму - на </a:t>
            </a:r>
            <a:r>
              <a:rPr lang="ru-RU" sz="2400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сильные 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и </a:t>
            </a:r>
            <a:r>
              <a:rPr lang="ru-RU" sz="2400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слабые 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(иногда пытаются вве­сти «шкалу» силы связей для конкретной задачи). По характеру (виду) различают связи </a:t>
            </a:r>
            <a:r>
              <a:rPr lang="ru-RU" sz="2400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подчинения, порождения 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(или </a:t>
            </a:r>
            <a:r>
              <a:rPr lang="ru-RU" sz="2400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генетические), равно­правные 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(или </a:t>
            </a:r>
            <a:r>
              <a:rPr lang="ru-RU" sz="2400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безразличные), управления.</a:t>
            </a:r>
            <a:endParaRPr lang="ru-RU" sz="14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0039977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956618" y="1033461"/>
            <a:ext cx="9871587" cy="51962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175" marR="18415" lvl="0" indent="339725" algn="just">
              <a:lnSpc>
                <a:spcPct val="150000"/>
              </a:lnSpc>
              <a:spcBef>
                <a:spcPts val="25"/>
              </a:spcBef>
            </a:pPr>
            <a:r>
              <a:rPr lang="ru-RU" sz="20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Связи в конкретных системах могут быть одновременно охарактери­зованы несколькими из названных признаков.</a:t>
            </a:r>
            <a:endParaRPr lang="ru-RU" sz="1200" dirty="0">
              <a:solidFill>
                <a:prstClr val="black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lvl="0" indent="342900" algn="just">
              <a:lnSpc>
                <a:spcPct val="150000"/>
              </a:lnSpc>
            </a:pPr>
            <a:r>
              <a:rPr lang="ru-RU" sz="20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Важную роль в моделировании систем играет понятие </a:t>
            </a:r>
            <a:r>
              <a:rPr lang="ru-RU" sz="2000" i="1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обратной связи. </a:t>
            </a:r>
            <a:endParaRPr lang="ru-RU" sz="1200" dirty="0">
              <a:solidFill>
                <a:prstClr val="black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lvl="0" indent="342900">
              <a:lnSpc>
                <a:spcPct val="150000"/>
              </a:lnSpc>
            </a:pPr>
            <a:r>
              <a:rPr lang="ru-RU" sz="20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Обратная связь может быть:</a:t>
            </a:r>
            <a:endParaRPr lang="ru-RU" sz="1200" dirty="0">
              <a:solidFill>
                <a:prstClr val="black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18415" lvl="0" indent="-342900" algn="just">
              <a:lnSpc>
                <a:spcPct val="150000"/>
              </a:lnSpc>
              <a:spcBef>
                <a:spcPts val="70"/>
              </a:spcBef>
              <a:buFont typeface="Arial" panose="020B0604020202020204" pitchFamily="34" charset="0"/>
              <a:buChar char="*"/>
              <a:tabLst>
                <a:tab pos="353695" algn="l"/>
              </a:tabLst>
            </a:pPr>
            <a:r>
              <a:rPr lang="ru-RU" sz="2000" i="1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отрицательной - </a:t>
            </a:r>
            <a:r>
              <a:rPr lang="ru-RU" sz="20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противодействующей тенденциям изменения выходного параметра, т.е. направленной на сохранение, стабилизацию требуемого значения параметра (например, стабилизацию выходного напряжения, или в системах организационного управления - количества выпускаемой продукции и т. п.);</a:t>
            </a:r>
            <a:endParaRPr lang="ru-RU" sz="1200" dirty="0">
              <a:solidFill>
                <a:prstClr val="black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18415" lvl="0" indent="-342900" algn="just">
              <a:lnSpc>
                <a:spcPct val="150000"/>
              </a:lnSpc>
              <a:spcBef>
                <a:spcPts val="95"/>
              </a:spcBef>
              <a:buFont typeface="Arial" panose="020B0604020202020204" pitchFamily="34" charset="0"/>
              <a:buChar char="*"/>
              <a:tabLst>
                <a:tab pos="353695" algn="l"/>
              </a:tabLst>
            </a:pPr>
            <a:r>
              <a:rPr lang="ru-RU" sz="2000" i="1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положительной - </a:t>
            </a:r>
            <a:r>
              <a:rPr lang="ru-RU" sz="20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сохраняющей тенденции происходящих в сис­теме изменений того или иного выходного параметра (что используется при разработке генераторов разного рода, при моделировании разви­вающихся систем).</a:t>
            </a:r>
            <a:endParaRPr lang="ru-RU" sz="1200" dirty="0">
              <a:solidFill>
                <a:prstClr val="black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9384468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986116" y="605500"/>
            <a:ext cx="9842090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5240" marR="27305" indent="327660" algn="just">
              <a:lnSpc>
                <a:spcPct val="150000"/>
              </a:lnSpc>
              <a:spcBef>
                <a:spcPts val="410"/>
              </a:spcBef>
              <a:spcAft>
                <a:spcPts val="0"/>
              </a:spcAft>
            </a:pPr>
            <a:r>
              <a:rPr lang="ru-RU" sz="28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Цель. 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Понятие цель и связанные с ним понятия </a:t>
            </a:r>
            <a:r>
              <a:rPr lang="ru-RU" sz="2800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целесообразности, целенаправленности 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лежат в основе развития системы.</a:t>
            </a:r>
            <a:endParaRPr lang="ru-RU" sz="16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21590" marR="15240" indent="321310" algn="just">
              <a:lnSpc>
                <a:spcPct val="150000"/>
              </a:lnSpc>
              <a:spcAft>
                <a:spcPts val="0"/>
              </a:spcAft>
            </a:pPr>
            <a:r>
              <a:rPr lang="ru-RU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Изучению этих понятий большое внимание уделяется в философии, психологии, кибернетике.</a:t>
            </a:r>
            <a:endParaRPr lang="ru-RU" sz="16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8415" marR="8890" indent="324485" algn="just">
              <a:lnSpc>
                <a:spcPct val="150000"/>
              </a:lnSpc>
              <a:spcAft>
                <a:spcPts val="0"/>
              </a:spcAft>
            </a:pPr>
            <a:r>
              <a:rPr lang="ru-RU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Процесс </a:t>
            </a:r>
            <a:r>
              <a:rPr lang="ru-RU" sz="28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целеобразования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и соответствующий ему процесс обосно­вания целей в организационных системах весьма сложен. На протяжении всего периода развития философии и теории познания происходило развитие представлений о цели.</a:t>
            </a:r>
            <a:endParaRPr lang="ru-RU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8956308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582993" y="311833"/>
            <a:ext cx="10402529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4130" indent="213360" algn="just">
              <a:lnSpc>
                <a:spcPct val="150000"/>
              </a:lnSpc>
              <a:spcBef>
                <a:spcPts val="935"/>
              </a:spcBef>
              <a:spcAft>
                <a:spcPts val="0"/>
              </a:spcAft>
            </a:pPr>
            <a:r>
              <a:rPr lang="ru-RU" sz="24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Структура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Система может быть представлена простым перечисле­нием элементов или </a:t>
            </a:r>
            <a:r>
              <a:rPr lang="ru-RU" sz="2400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черным ящиком 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(моделью «вход - выход»). Однако чаще всего при исследовании объекта такого представления недостаточ­но, так как требуется выяснить, что собой представляет объект, что в нем обеспечивает выполнение поставленной цели, получение требуемых результатов. В этих случаях систему отображают путем расчленения на подсистемы, компоненты, элементы с взаимосвязями, которые могут носить различный характер, и вводят понятие структуры.</a:t>
            </a:r>
            <a:endParaRPr lang="ru-RU" sz="14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ru-RU" sz="2400" b="1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Структура</a:t>
            </a:r>
            <a:r>
              <a:rPr lang="ru-RU" sz="2400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(от латинского </a:t>
            </a:r>
            <a:r>
              <a:rPr lang="en-US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structure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означающего строение, распо­ложение, порядок) </a:t>
            </a:r>
            <a:r>
              <a:rPr lang="ru-RU" sz="2400" b="1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отражает «определенные взаимосвязи, взаиморас­положение составных частей системы, ее устройство, строение»</a:t>
            </a:r>
            <a:r>
              <a:rPr lang="ru-RU" sz="2400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14797738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69806" y="40749"/>
            <a:ext cx="10146891" cy="68172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9370" indent="219710" algn="just">
              <a:lnSpc>
                <a:spcPct val="150000"/>
              </a:lnSpc>
              <a:spcBef>
                <a:spcPts val="310"/>
              </a:spcBef>
              <a:spcAft>
                <a:spcPts val="0"/>
              </a:spcAft>
            </a:pPr>
            <a:r>
              <a:rPr lang="ru-RU" sz="2400" u="sng" spc="165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Состояние</a:t>
            </a:r>
            <a:r>
              <a:rPr lang="ru-RU" sz="2400" spc="165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Понятием «состояние» обычно характеризуют мгно­венную фотографию, «срез» системы, остановку в ее развитии. Его определяют либо через входные воздействия и выходные сигналы (резуль­таты), либо через макропараметры, </a:t>
            </a:r>
            <a:r>
              <a:rPr lang="ru-RU" sz="24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макросвойства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системы (давление, скорость, ускорение). Так, говорят о состоянии покоя (стабильные вход­ные воздействия и выходные сигналы), равномерного прямолинейного движения (стабильная скорость) и т. д.</a:t>
            </a:r>
            <a:endParaRPr lang="ru-RU" sz="14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2065" marR="6350" indent="330835" algn="just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</a:pPr>
            <a:r>
              <a:rPr lang="ru-RU" sz="2400" u="sng" spc="18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Поведение</a:t>
            </a:r>
            <a:r>
              <a:rPr lang="ru-RU" sz="2400" spc="18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Если система способна переходить из одного состояния </a:t>
            </a:r>
            <a:r>
              <a:rPr lang="ru-RU" sz="2400" spc="-25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 другое, то говорят, что она обладает </a:t>
            </a:r>
            <a:r>
              <a:rPr lang="ru-RU" sz="2400" i="1" spc="-25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поведе­</a:t>
            </a:r>
            <a:r>
              <a:rPr lang="ru-RU" sz="2400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нием. 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Этим понятием пользуются, когда неизвестны закономерности (пра­вила) перехода из одного состояния в другое. Тогда говорят, что система обладает каким-то поведением и выясняют его характер, алгоритм.</a:t>
            </a:r>
            <a:endParaRPr lang="ru-RU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7288911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858297" y="889372"/>
            <a:ext cx="10068232" cy="56964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890" marR="15240" indent="334010" algn="just">
              <a:lnSpc>
                <a:spcPct val="150000"/>
              </a:lnSpc>
              <a:spcBef>
                <a:spcPts val="240"/>
              </a:spcBef>
              <a:spcAft>
                <a:spcPts val="0"/>
              </a:spcAft>
            </a:pPr>
            <a:r>
              <a:rPr lang="ru-RU" sz="2400" u="sng" spc="165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Равновесие.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Понятие </a:t>
            </a:r>
            <a:r>
              <a:rPr lang="ru-RU" sz="2400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равновесие 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определяют как способность системы в отсутствие внешних возмущающих воздействий (или при постоянных воздействиях) сохранять свое состояние сколь угодно долго. Это состояние называют </a:t>
            </a:r>
            <a:r>
              <a:rPr lang="ru-RU" sz="2400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состоянием равновесия.</a:t>
            </a:r>
            <a:endParaRPr lang="ru-RU" sz="14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175" marR="24130" indent="339725" algn="just">
              <a:lnSpc>
                <a:spcPct val="150000"/>
              </a:lnSpc>
              <a:spcBef>
                <a:spcPts val="455"/>
              </a:spcBef>
              <a:spcAft>
                <a:spcPts val="0"/>
              </a:spcAft>
            </a:pPr>
            <a:r>
              <a:rPr lang="ru-RU" sz="2400" u="sng" spc="165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Устойчивость.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Под </a:t>
            </a:r>
            <a:r>
              <a:rPr lang="ru-RU" sz="2400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устойчивостью 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понимают способность сис­темы возвращаться в состояние равновесия после того, как она была из этого состояния выведена под влиянием </a:t>
            </a:r>
            <a:r>
              <a:rPr lang="ru-RU" sz="2400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внешних 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(или в системах с ак­тивными элементами - </a:t>
            </a:r>
            <a:r>
              <a:rPr lang="ru-RU" sz="2400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внутренних) 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возмущающих воздействий. Эта способность обычно присуща системам только тогда, когда отклонения не превышают некоторого предела.</a:t>
            </a:r>
            <a:endParaRPr lang="ru-RU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526503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914401" y="68826"/>
            <a:ext cx="11189110" cy="67377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ctr">
              <a:lnSpc>
                <a:spcPct val="150000"/>
              </a:lnSpc>
              <a:spcBef>
                <a:spcPts val="695"/>
              </a:spcBef>
              <a:spcAft>
                <a:spcPts val="0"/>
              </a:spcAft>
              <a:buFont typeface="+mj-lt"/>
              <a:buAutoNum type="arabicPeriod"/>
            </a:pPr>
            <a:r>
              <a:rPr lang="ru-RU" sz="2000" b="1" spc="-15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Развитие определения системы.</a:t>
            </a:r>
            <a:endParaRPr lang="ru-RU" sz="12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175" indent="339725" algn="just">
              <a:lnSpc>
                <a:spcPct val="150000"/>
              </a:lnSpc>
              <a:spcBef>
                <a:spcPts val="695"/>
              </a:spcBef>
              <a:spcAft>
                <a:spcPts val="0"/>
              </a:spcAft>
            </a:pPr>
            <a:r>
              <a:rPr lang="ru-RU" sz="2400" spc="-15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Потребность в использовании по­</a:t>
            </a:r>
            <a:r>
              <a:rPr lang="ru-RU" sz="2400" spc="-2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нятия «система» возникала для объектов различной физической природы 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 древних времен: еще Аристотель обратил внимание на то, что целое </a:t>
            </a:r>
            <a:r>
              <a:rPr lang="ru-RU" sz="2400" spc="-2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(т. е. система) несводимо к сумме частей, его образующих.</a:t>
            </a:r>
            <a:endParaRPr lang="ru-RU" sz="14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ru-RU" sz="2400" spc="-15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Термин «система» и связанные с ним понятия комплексного, сис­</a:t>
            </a:r>
            <a:r>
              <a:rPr lang="ru-RU" sz="2400" spc="-5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темного подхода исследуют и подвергают осмыслению философы, </a:t>
            </a:r>
            <a:r>
              <a:rPr lang="ru-RU" sz="2400" spc="-2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биологи, психологи, кибернетики, физики, математики, экономисты, </a:t>
            </a:r>
            <a:r>
              <a:rPr lang="ru-RU" sz="2400" spc="-5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инженеры различных специальностей. Потребность в использовании </a:t>
            </a:r>
            <a:r>
              <a:rPr lang="ru-RU" sz="2400" spc="-2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этого термина возникает в тех случаях, когда невозможно что-то проде­монстрировать, изобразить, представить математическим выражением и </a:t>
            </a:r>
            <a:r>
              <a:rPr lang="ru-RU" sz="2400" spc="-5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нужно подчеркнуть, что это будет большим, сложным, не полностью </a:t>
            </a:r>
            <a:r>
              <a:rPr lang="ru-RU" sz="2400" spc="-2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сразу понятным (с неопределенностью), при этом целым, единым. 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13655449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261419" y="684159"/>
            <a:ext cx="966511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42900" algn="just">
              <a:lnSpc>
                <a:spcPct val="150000"/>
              </a:lnSpc>
              <a:spcAft>
                <a:spcPts val="0"/>
              </a:spcAft>
            </a:pPr>
            <a:r>
              <a:rPr lang="ru-RU" sz="2400" spc="-15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В математике термин «система» используют для отображения совокупно­</a:t>
            </a:r>
            <a:r>
              <a:rPr lang="ru-RU" sz="2400" spc="-1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сти математических выражений или правил - система уравнений, система ис­</a:t>
            </a:r>
            <a:r>
              <a:rPr lang="ru-RU" sz="2400" spc="-15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числения, система мер и т. п.  Казалось бы, в этих случаях можно было бы вос­</a:t>
            </a:r>
            <a:r>
              <a:rPr lang="ru-RU" sz="2400" spc="-1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пользоваться терминами «множество» или «совокупность». Однако понятие системы подчеркивает упорядоченность, целостность, наличие определенных закономерностей ее построения, функционирования и развития.</a:t>
            </a:r>
            <a:endParaRPr lang="ru-RU" sz="14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ru-RU" sz="2400" spc="-3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Существует несколько десятков определений этого понятия</a:t>
            </a:r>
            <a:r>
              <a:rPr lang="ru-RU" sz="2400" spc="-35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Их анализ показывает, что определение понятия «систе­ма» изменялось не только по форме, но и по содержанию. 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26136712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877961" y="422089"/>
            <a:ext cx="10048568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225425" indent="342900" algn="just">
              <a:lnSpc>
                <a:spcPct val="150000"/>
              </a:lnSpc>
              <a:spcBef>
                <a:spcPts val="670"/>
              </a:spcBef>
              <a:spcAft>
                <a:spcPts val="0"/>
              </a:spcAft>
            </a:pPr>
            <a:r>
              <a:rPr lang="ru-RU" sz="2800" spc="-3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Так, Л. фон </a:t>
            </a:r>
            <a:r>
              <a:rPr lang="ru-RU" sz="2800" spc="-3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Берталанфи</a:t>
            </a:r>
            <a:r>
              <a:rPr lang="ru-RU" sz="2800" spc="-3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определял систему как </a:t>
            </a:r>
            <a:r>
              <a:rPr lang="ru-RU" sz="2800" i="1" spc="-3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«комплекс взаимодействую­</a:t>
            </a:r>
            <a:r>
              <a:rPr lang="ru-RU" sz="2800" i="1" spc="-2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щих компонентов»</a:t>
            </a:r>
            <a:r>
              <a:rPr lang="ru-RU" sz="2800" spc="-2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или как </a:t>
            </a:r>
            <a:r>
              <a:rPr lang="ru-RU" sz="2800" i="1" spc="-2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«совокупность элементов, находящихся в опре­</a:t>
            </a:r>
            <a:r>
              <a:rPr lang="ru-RU" sz="2800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деленных отношениях друг с другом и со средой».</a:t>
            </a:r>
            <a:endParaRPr lang="ru-RU" sz="28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ru-RU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Отметим, что термины «элементы» - «компоненты», «связи» - «отно­шения» обычно используют (особенно в переводах определений) как сино­нимы. Однако, строго говоря, «компоненты» - понятие более общее, чем </a:t>
            </a:r>
            <a:r>
              <a:rPr lang="ru-RU" sz="2800" spc="-5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«элементы», может означать совокупность элементов</a:t>
            </a:r>
            <a:endParaRPr lang="ru-RU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870299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320413" y="427222"/>
            <a:ext cx="9547122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42900">
              <a:lnSpc>
                <a:spcPct val="150000"/>
              </a:lnSpc>
              <a:spcAft>
                <a:spcPts val="0"/>
              </a:spcAft>
            </a:pPr>
            <a:r>
              <a:rPr lang="ru-RU" sz="2800" spc="-25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Для уточнения </a:t>
            </a:r>
            <a:r>
              <a:rPr lang="ru-RU" sz="2800" i="1" spc="-25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элементов </a:t>
            </a:r>
            <a:r>
              <a:rPr lang="ru-RU" sz="2800" spc="-25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и </a:t>
            </a:r>
            <a:r>
              <a:rPr lang="ru-RU" sz="2800" i="1" spc="-25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связей </a:t>
            </a:r>
            <a:r>
              <a:rPr lang="ru-RU" sz="2800" spc="-25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 определения включают свойства.</a:t>
            </a:r>
            <a:endParaRPr lang="ru-RU" sz="160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342900" algn="just">
              <a:lnSpc>
                <a:spcPct val="150000"/>
              </a:lnSpc>
              <a:spcAft>
                <a:spcPts val="0"/>
              </a:spcAft>
            </a:pPr>
            <a:r>
              <a:rPr lang="ru-RU" sz="2800" spc="-2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Так, в определении </a:t>
            </a:r>
            <a:r>
              <a:rPr lang="ru-RU" sz="2800" spc="-2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А.Холла</a:t>
            </a:r>
            <a:r>
              <a:rPr lang="ru-RU" sz="2800" spc="-2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свойства (атрибуты) </a:t>
            </a:r>
            <a:r>
              <a:rPr lang="en-US" sz="2800" b="1" spc="-2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Q</a:t>
            </a:r>
            <a:r>
              <a:rPr lang="en-US" sz="2800" b="1" spc="-20" baseline="-25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</a:t>
            </a:r>
            <a:r>
              <a:rPr lang="en-US" sz="2800" i="1" spc="-2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spc="-2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дополняют 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понятие элемента (предмета). </a:t>
            </a:r>
            <a:r>
              <a:rPr lang="ru-RU" sz="28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А.И.Уёмов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определяя систему через понятия </a:t>
            </a:r>
            <a:r>
              <a:rPr lang="ru-RU" sz="2800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«вещи», «свойства», «отношения», 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предложил двойственные определения , в одном из  которых свойства </a:t>
            </a:r>
            <a:r>
              <a:rPr lang="en-US" sz="2800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q</a:t>
            </a:r>
            <a:r>
              <a:rPr lang="en-US" sz="2800" i="1" baseline="-25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</a:t>
            </a:r>
            <a:r>
              <a:rPr lang="en-US" sz="2800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характеризуют элементы </a:t>
            </a:r>
            <a:r>
              <a:rPr lang="ru-RU" sz="2800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(вещи) а</a:t>
            </a:r>
            <a:r>
              <a:rPr lang="en-US" sz="2800" i="1" baseline="-250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</a:t>
            </a:r>
            <a:r>
              <a:rPr lang="ru-RU" sz="2800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 в другом -свойства </a:t>
            </a:r>
            <a:r>
              <a:rPr lang="en-US" sz="2800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q</a:t>
            </a:r>
            <a:r>
              <a:rPr lang="ru-RU" sz="2800" i="1" baseline="-25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}</a:t>
            </a:r>
            <a:r>
              <a:rPr lang="ru-RU" sz="2800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характеризуют связи </a:t>
            </a:r>
            <a:r>
              <a:rPr lang="ru-RU" sz="2800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(отношения) </a:t>
            </a:r>
            <a:r>
              <a:rPr lang="en-US" sz="2800" i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</a:t>
            </a:r>
            <a:r>
              <a:rPr lang="en-US" sz="2800" i="1" baseline="-2500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j</a:t>
            </a:r>
            <a:r>
              <a:rPr lang="ru-RU" sz="2800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ru-RU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62088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045110" y="1359987"/>
            <a:ext cx="9979742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32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Затем в определениях системы появляется понятие цель. Вначале </a:t>
            </a:r>
            <a:r>
              <a:rPr lang="ru-RU" sz="3200" spc="-2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 неявном виде: в определении                 Ф.Е. </a:t>
            </a:r>
            <a:r>
              <a:rPr lang="ru-RU" sz="3200" spc="-2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Темникова</a:t>
            </a:r>
            <a:r>
              <a:rPr lang="ru-RU" sz="3200" spc="-2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«</a:t>
            </a:r>
            <a:r>
              <a:rPr lang="ru-RU" sz="3200" i="1" spc="-2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система - ор­</a:t>
            </a:r>
            <a:r>
              <a:rPr lang="ru-RU" sz="3200" i="1" spc="-25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ганизованное множество» </a:t>
            </a:r>
            <a:r>
              <a:rPr lang="ru-RU" sz="3200" spc="-25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(в котором цель появляется при раскрытии </a:t>
            </a:r>
            <a:r>
              <a:rPr lang="ru-RU" sz="3200" spc="-15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понятия </a:t>
            </a:r>
            <a:r>
              <a:rPr lang="ru-RU" sz="3200" i="1" spc="-15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организованное); </a:t>
            </a:r>
            <a:r>
              <a:rPr lang="ru-RU" sz="3200" spc="-15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 философском словаре система - </a:t>
            </a:r>
            <a:r>
              <a:rPr lang="ru-RU" sz="3200" i="1" spc="-15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«совокуп­</a:t>
            </a:r>
            <a:r>
              <a:rPr lang="ru-RU" sz="3200" i="1" spc="-2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ность элементов, находящихся в отношениях и связях между собой и </a:t>
            </a:r>
            <a:r>
              <a:rPr lang="ru-RU" sz="3200" i="1" spc="-1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образующих некоторое целостное единство»</a:t>
            </a:r>
            <a:endParaRPr lang="ru-RU" sz="4000" dirty="0"/>
          </a:p>
        </p:txBody>
      </p:sp>
    </p:spTree>
    <p:extLst>
      <p:ext uri="{BB962C8B-B14F-4D97-AF65-F5344CB8AC3E}">
        <p14:creationId xmlns:p14="http://schemas.microsoft.com/office/powerpoint/2010/main" val="14879936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182762" y="393458"/>
            <a:ext cx="9556954" cy="64781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201930" indent="342900" algn="just">
              <a:lnSpc>
                <a:spcPct val="150000"/>
              </a:lnSpc>
              <a:spcAft>
                <a:spcPts val="0"/>
              </a:spcAft>
            </a:pPr>
            <a:r>
              <a:rPr lang="ru-RU" sz="2800" spc="-1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 некоторых определениях уточняются условия </a:t>
            </a:r>
            <a:r>
              <a:rPr lang="ru-RU" sz="2800" spc="-10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целеобразования</a:t>
            </a:r>
            <a:r>
              <a:rPr lang="ru-RU" sz="2800" spc="-1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- </a:t>
            </a:r>
            <a:r>
              <a:rPr lang="ru-RU" sz="2800" i="1" spc="-1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среда </a:t>
            </a:r>
            <a:r>
              <a:rPr lang="en-US" sz="2800" i="1" spc="-15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SR</a:t>
            </a:r>
            <a:r>
              <a:rPr lang="ru-RU" sz="2800" i="1" spc="-15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интервал времени </a:t>
            </a:r>
            <a:r>
              <a:rPr lang="en-US" sz="2800" i="1" spc="-15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ΔT</a:t>
            </a:r>
            <a:r>
              <a:rPr lang="ru-RU" sz="2800" i="1" spc="-15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2800" spc="-15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т. е. период, в рамках которого будет существовать система и ее цели, что сделано, например, в определении В.Н. </a:t>
            </a:r>
            <a:r>
              <a:rPr lang="ru-RU" sz="2800" spc="-15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Сагатовского</a:t>
            </a:r>
            <a:r>
              <a:rPr lang="ru-RU" sz="2800" spc="-15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которое также положено в основу одной из методик структуризации </a:t>
            </a:r>
            <a:r>
              <a:rPr lang="ru-RU" sz="2800" spc="-25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целей: система </a:t>
            </a:r>
            <a:r>
              <a:rPr lang="ru-RU" sz="2800" i="1" spc="-25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«конечное множество функциональных элементов и отно­</a:t>
            </a:r>
            <a:r>
              <a:rPr lang="ru-RU" sz="2800" i="1" spc="-15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шений между ними, выделенное из среды в соответствии с определенной целью </a:t>
            </a:r>
            <a:r>
              <a:rPr lang="ru-RU" sz="2800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 рамках определенного временного интервала».</a:t>
            </a:r>
            <a:endParaRPr lang="ru-RU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65528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1582993" y="489265"/>
            <a:ext cx="10048568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Далее в определение системы начинают включать, наряду с элементами, связями и целями, наблюдателя N, т. е. лицо, представляющее объект или процесс в виде системы при их исследовании или принятии решения:</a:t>
            </a:r>
          </a:p>
          <a:p>
            <a:pPr algn="ctr"/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 ≡&lt;A,R,Z,N&gt;.	</a:t>
            </a:r>
          </a:p>
          <a:p>
            <a:pPr algn="just"/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На необходимость учета взаимодействия между изучаемой системой и исследователем первоначально указал У.Р. Эшби. Однако первое определение, в которое в явном виде включен наблюдатель, дал Ю.И. Черняк: «Система есть отражение в сознании субъекта (исследователя, наблюдателя) свойств объектов и их отношений в решении задачи исследования, познания».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3583587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054941" y="408006"/>
            <a:ext cx="9655277" cy="5296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42900" algn="just">
              <a:lnSpc>
                <a:spcPct val="150000"/>
              </a:lnSpc>
              <a:spcAft>
                <a:spcPts val="0"/>
              </a:spcAft>
            </a:pPr>
            <a:r>
              <a:rPr lang="ru-RU" sz="2400" spc="-5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 последующих вариантах этого определения Ю.И. Черняк стал учиты­</a:t>
            </a:r>
            <a:r>
              <a:rPr lang="ru-RU" sz="2400" spc="-1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вать и язык наблюдателя </a:t>
            </a:r>
            <a:r>
              <a:rPr lang="en-US" sz="2400" i="1" spc="-1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</a:t>
            </a:r>
            <a:r>
              <a:rPr lang="en-US" sz="2400" i="1" spc="-10" baseline="-25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</a:t>
            </a:r>
            <a:r>
              <a:rPr lang="en-US" sz="2400" i="1" spc="-1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spc="-1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начиная с этого определение: </a:t>
            </a:r>
            <a:r>
              <a:rPr lang="ru-RU" sz="2400" i="1" spc="-1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«Система есть </a:t>
            </a:r>
            <a:r>
              <a:rPr lang="ru-RU" sz="2400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отображение на языке наблюдателя (исследователя, конструктора) объ­ектов, отношений и их свойств в решении задачи исследования, познания»:</a:t>
            </a:r>
            <a:endParaRPr lang="ru-RU" sz="14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676400" algn="ctr">
              <a:lnSpc>
                <a:spcPct val="150000"/>
              </a:lnSpc>
              <a:spcBef>
                <a:spcPts val="410"/>
              </a:spcBef>
              <a:spcAft>
                <a:spcPts val="0"/>
              </a:spcAft>
              <a:tabLst>
                <a:tab pos="3947160" algn="l"/>
              </a:tabLst>
            </a:pPr>
            <a:r>
              <a:rPr lang="en-US" sz="2400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 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≡ </a:t>
            </a:r>
            <a:r>
              <a:rPr lang="ru-RU" sz="2400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&lt; </a:t>
            </a:r>
            <a:r>
              <a:rPr lang="en-US" sz="2400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</a:t>
            </a:r>
            <a:r>
              <a:rPr lang="ru-RU" sz="2400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400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Q</a:t>
            </a:r>
            <a:r>
              <a:rPr lang="en-US" sz="2400" i="1" baseline="-25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</a:t>
            </a:r>
            <a:r>
              <a:rPr lang="ru-RU" sz="2400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400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</a:t>
            </a:r>
            <a:r>
              <a:rPr lang="ru-RU" sz="2400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400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Z</a:t>
            </a:r>
            <a:r>
              <a:rPr lang="ru-RU" sz="2400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400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</a:t>
            </a:r>
            <a:r>
              <a:rPr lang="ru-RU" sz="2400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400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</a:t>
            </a:r>
            <a:r>
              <a:rPr lang="en-US" sz="2400" i="1" baseline="-250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</a:t>
            </a:r>
            <a:r>
              <a:rPr lang="ru-RU" sz="2400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&gt;.	</a:t>
            </a:r>
            <a:endParaRPr lang="ru-RU" sz="14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R="33655" indent="342900" algn="just">
              <a:lnSpc>
                <a:spcPct val="150000"/>
              </a:lnSpc>
              <a:spcBef>
                <a:spcPts val="1270"/>
              </a:spcBef>
              <a:spcAft>
                <a:spcPts val="0"/>
              </a:spcAft>
            </a:pPr>
            <a:r>
              <a:rPr lang="ru-RU" sz="2400" spc="-25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 определениях системы бывает и большее число составляющих, что </a:t>
            </a:r>
            <a:r>
              <a:rPr lang="ru-RU" sz="2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связано с необходимостью дифференциации в конкретных условиях </a:t>
            </a:r>
            <a:r>
              <a:rPr lang="ru-RU" sz="2400" spc="-15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видов элементов, связей и т. д. </a:t>
            </a:r>
            <a:endParaRPr lang="ru-RU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77529531"/>
      </p:ext>
    </p:extLst>
  </p:cSld>
  <p:clrMapOvr>
    <a:masterClrMapping/>
  </p:clrMapOvr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Легкий дым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18</TotalTime>
  <Words>887</Words>
  <Application>Microsoft Office PowerPoint</Application>
  <PresentationFormat>Широкоэкранный</PresentationFormat>
  <Paragraphs>44</Paragraphs>
  <Slides>19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4" baseType="lpstr">
      <vt:lpstr>Arial</vt:lpstr>
      <vt:lpstr>Century Gothic</vt:lpstr>
      <vt:lpstr>Times New Roman</vt:lpstr>
      <vt:lpstr>Wingdings 3</vt:lpstr>
      <vt:lpstr>Легкий дым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Management</dc:creator>
  <cp:lastModifiedBy>Management</cp:lastModifiedBy>
  <cp:revision>3</cp:revision>
  <dcterms:created xsi:type="dcterms:W3CDTF">2017-02-09T09:24:19Z</dcterms:created>
  <dcterms:modified xsi:type="dcterms:W3CDTF">2017-02-09T09:42:47Z</dcterms:modified>
</cp:coreProperties>
</file>